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media/image3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72" r:id="rId8"/>
    <p:sldId id="263" r:id="rId9"/>
    <p:sldId id="265" r:id="rId10"/>
    <p:sldId id="262" r:id="rId11"/>
    <p:sldId id="266" r:id="rId12"/>
    <p:sldId id="264" r:id="rId13"/>
    <p:sldId id="267" r:id="rId14"/>
    <p:sldId id="268" r:id="rId15"/>
    <p:sldId id="271" r:id="rId16"/>
  </p:sldIdLst>
  <p:sldSz cx="12192000" cy="6858000"/>
  <p:notesSz cx="6865938" cy="99964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49" d="100"/>
          <a:sy n="49" d="100"/>
        </p:scale>
        <p:origin x="72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Income</a:t>
            </a:r>
          </a:p>
        </c:rich>
      </c:tx>
      <c:layout>
        <c:manualLayout>
          <c:xMode val="edge"/>
          <c:yMode val="edge"/>
          <c:x val="0.4241347696121318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1920293817439488E-2"/>
          <c:y val="2.0609340132042967E-2"/>
          <c:w val="0.95956118766404197"/>
          <c:h val="0.715534589013377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Income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Feb 15-16</c:v>
                </c:pt>
                <c:pt idx="1">
                  <c:v>Feb 16-17</c:v>
                </c:pt>
                <c:pt idx="2">
                  <c:v>Feb 17-18</c:v>
                </c:pt>
                <c:pt idx="3">
                  <c:v>Feb 18 to date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 formatCode="&quot;£&quot;#,##0_);[Red]\(&quot;£&quot;#,##0\)">
                  <c:v>31000</c:v>
                </c:pt>
                <c:pt idx="1">
                  <c:v>21000</c:v>
                </c:pt>
                <c:pt idx="2">
                  <c:v>17000</c:v>
                </c:pt>
                <c:pt idx="3">
                  <c:v>64000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E3-4B9B-9CDA-F191DF4F924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Feb 15-16</c:v>
                </c:pt>
                <c:pt idx="1">
                  <c:v>Feb 16-17</c:v>
                </c:pt>
                <c:pt idx="2">
                  <c:v>Feb 17-18</c:v>
                </c:pt>
                <c:pt idx="3">
                  <c:v>Feb 18 to date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7EE3-4B9B-9CDA-F191DF4F92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9700752"/>
        <c:axId val="479696488"/>
      </c:barChart>
      <c:catAx>
        <c:axId val="479700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9696488"/>
        <c:crosses val="autoZero"/>
        <c:auto val="1"/>
        <c:lblAlgn val="ctr"/>
        <c:lblOffset val="100"/>
        <c:noMultiLvlLbl val="0"/>
      </c:catAx>
      <c:valAx>
        <c:axId val="479696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£&quot;#,##0_);[Red]\(&quot;£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9700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397355278506854"/>
          <c:y val="0.9405877953339139"/>
          <c:w val="7.566400554097405E-2"/>
          <c:h val="4.56459136517525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FF54696-29D8-4D6B-BDA8-C177FF9C5A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4" y="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FD378C-994B-40D9-B050-A61877EA9E6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9379" y="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53DC4-2904-4DE9-9BB3-1D6C67D4BF8D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F2F4E47-2096-4BBF-8D15-0A9DD2AEE5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31134AA-BAA2-4C29-810B-6DF4E6C3C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7388" y="4810127"/>
            <a:ext cx="5492750" cy="39370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3355AB-654B-4C0F-953F-500A070FECE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4" y="9494838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DD3C48-A52D-4844-BD02-D2B97AE4D9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9379" y="9494838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303650-A755-44EC-B165-49836426EDC4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Over </a:t>
            </a:r>
            <a:r>
              <a:rPr lang="en-GB" dirty="0" err="1"/>
              <a:t>achiegve</a:t>
            </a:r>
            <a:r>
              <a:rPr lang="en-GB" dirty="0"/>
              <a:t> on targets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E8369-7B00-43CB-8E1E-1CB33387762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713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7213578" y="3810003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4" name="Rectangle 23"/>
          <p:cNvSpPr/>
          <p:nvPr/>
        </p:nvSpPr>
        <p:spPr>
          <a:xfrm flipV="1">
            <a:off x="7213602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5" name="Rectangle 24"/>
          <p:cNvSpPr/>
          <p:nvPr/>
        </p:nvSpPr>
        <p:spPr>
          <a:xfrm flipV="1">
            <a:off x="7213602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6" name="Rectangle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7" name="Rectangle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2" y="3675530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fld id="{AF8766B6-8F01-47F0-B068-9D586C65BEB9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endParaRPr lang="en-GB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1093452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C0A1CB7F-F6F0-48D5-BA6D-9390D9704D4D}" type="slidenum">
              <a:rPr lang="en-GB" smtClean="0"/>
              <a:t>‹#›</a:t>
            </a:fld>
            <a:endParaRPr lang="en-GB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2401890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129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766B6-8F01-47F0-B068-9D586C65BEB9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1CB7F-F6F0-48D5-BA6D-9390D9704D4D}" type="slidenum">
              <a:rPr lang="en-GB" smtClean="0"/>
              <a:t>‹#›</a:t>
            </a:fld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168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766B6-8F01-47F0-B068-9D586C65BEB9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1CB7F-F6F0-48D5-BA6D-9390D9704D4D}" type="slidenum">
              <a:rPr lang="en-GB" smtClean="0"/>
              <a:t>‹#›</a:t>
            </a:fld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4830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48300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739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766B6-8F01-47F0-B068-9D586C65BEB9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1CB7F-F6F0-48D5-BA6D-9390D9704D4D}" type="slidenum">
              <a:rPr lang="en-GB" smtClean="0"/>
              <a:t>‹#›</a:t>
            </a:fld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9434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766B6-8F01-47F0-B068-9D586C65BEB9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1CB7F-F6F0-48D5-BA6D-9390D9704D4D}" type="slidenum">
              <a:rPr lang="en-GB" smtClean="0"/>
              <a:t>‹#›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981203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chemeClr val="accent2"/>
                </a:solidFill>
                <a:effectLst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35829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766B6-8F01-47F0-B068-9D586C65BEB9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1CB7F-F6F0-48D5-BA6D-9390D9704D4D}" type="slidenum">
              <a:rPr lang="en-GB" smtClean="0"/>
              <a:t>‹#›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249427"/>
            <a:ext cx="5384800" cy="4341875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49427"/>
            <a:ext cx="5384800" cy="4341875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042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F8766B6-8F01-47F0-B068-9D586C65BEB9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0A1CB7F-F6F0-48D5-BA6D-9390D9704D4D}" type="slidenum">
              <a:rPr lang="en-GB" smtClean="0"/>
              <a:t>‹#›</a:t>
            </a:fld>
            <a:endParaRPr lang="en-GB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1074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94969" y="2244970"/>
            <a:ext cx="5389033" cy="457200"/>
          </a:xfrm>
          <a:solidFill>
            <a:schemeClr val="accent2">
              <a:lumMod val="60000"/>
              <a:lumOff val="4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lumMod val="60000"/>
              <a:lumOff val="4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035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fld id="{AF8766B6-8F01-47F0-B068-9D586C65BEB9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C0A1CB7F-F6F0-48D5-BA6D-9390D9704D4D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183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766B6-8F01-47F0-B068-9D586C65BEB9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1CB7F-F6F0-48D5-BA6D-9390D9704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13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766B6-8F01-47F0-B068-9D586C65BEB9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1CB7F-F6F0-48D5-BA6D-9390D9704D4D}" type="slidenum">
              <a:rPr lang="en-GB" smtClean="0"/>
              <a:t>‹#›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03200" y="776289"/>
            <a:ext cx="6803136" cy="58050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137995" y="2010728"/>
            <a:ext cx="4511040" cy="4580573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390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766B6-8F01-47F0-B068-9D586C65BEB9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1CB7F-F6F0-48D5-BA6D-9390D9704D4D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17924" y="3274310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3914" y="1109162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285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21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0" name="Rectangle 29"/>
          <p:cNvSpPr/>
          <p:nvPr/>
        </p:nvSpPr>
        <p:spPr>
          <a:xfrm>
            <a:off x="2" y="308279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1" name="Rectangle 30"/>
          <p:cNvSpPr/>
          <p:nvPr/>
        </p:nvSpPr>
        <p:spPr>
          <a:xfrm flipV="1">
            <a:off x="7213578" y="360249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2" name="Rectangle 31"/>
          <p:cNvSpPr/>
          <p:nvPr/>
        </p:nvSpPr>
        <p:spPr>
          <a:xfrm flipV="1">
            <a:off x="7213602" y="440115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5" name="Rectangle 34"/>
          <p:cNvSpPr/>
          <p:nvPr/>
        </p:nvSpPr>
        <p:spPr bwMode="invGray">
          <a:xfrm>
            <a:off x="12113289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8" name="Rectangle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9" name="Rectangle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40" name="Rectangle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AF8766B6-8F01-47F0-B068-9D586C65BEB9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C0A1CB7F-F6F0-48D5-BA6D-9390D9704D4D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913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 panose="05020102010507070707" pitchFamily="18" charset="2"/>
        <a:buChar char="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 panose="05020102010507070707" pitchFamily="18" charset="2"/>
        <a:buChar char="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1"/>
        </a:buClr>
        <a:buFont typeface="Wingdings 2" panose="05020102010507070707" pitchFamily="18" charset="2"/>
        <a:buChar char="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1"/>
        </a:buClr>
        <a:buFont typeface="Wingdings 2" panose="05020102010507070707" pitchFamily="18" charset="2"/>
        <a:buChar char="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1"/>
        </a:buClr>
        <a:buFont typeface="Wingdings 2" panose="05020102010507070707" pitchFamily="18" charset="2"/>
        <a:buChar char="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1"/>
        </a:buClr>
        <a:buFont typeface="Wingdings 2" panose="05020102010507070707" pitchFamily="18" charset="2"/>
        <a:buChar char=""/>
        <a:defRPr kumimoji="0"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1"/>
        </a:buClr>
        <a:buFont typeface="Wingdings 2" panose="05020102010507070707" pitchFamily="18" charset="2"/>
        <a:buChar char="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1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://www.motivated-minds.co.uk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10.jpe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2" Type="http://schemas.openxmlformats.org/officeDocument/2006/relationships/image" Target="../media/image9.JPG"/><Relationship Id="rId16" Type="http://schemas.openxmlformats.org/officeDocument/2006/relationships/image" Target="../media/image23.png"/><Relationship Id="rId20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24" Type="http://schemas.openxmlformats.org/officeDocument/2006/relationships/image" Target="../media/image31.png"/><Relationship Id="rId5" Type="http://schemas.openxmlformats.org/officeDocument/2006/relationships/image" Target="../media/image12.jpe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10" Type="http://schemas.openxmlformats.org/officeDocument/2006/relationships/image" Target="../media/image17.jpeg"/><Relationship Id="rId19" Type="http://schemas.openxmlformats.org/officeDocument/2006/relationships/image" Target="../media/image26.jpg"/><Relationship Id="rId4" Type="http://schemas.openxmlformats.org/officeDocument/2006/relationships/image" Target="../media/image11.jpg"/><Relationship Id="rId9" Type="http://schemas.openxmlformats.org/officeDocument/2006/relationships/image" Target="../media/image16.jpe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207BA01-225D-4AA5-91ED-0174807B04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47607" y="4354821"/>
            <a:ext cx="7846979" cy="2503179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Introduction to Motivated Minds</a:t>
            </a:r>
          </a:p>
          <a:p>
            <a:pPr algn="ctr"/>
            <a:endParaRPr lang="en-GB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GB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www.motivated-minds.co.uk</a:t>
            </a:r>
            <a:endParaRPr lang="en-GB" dirty="0"/>
          </a:p>
          <a:p>
            <a:pPr algn="ctr"/>
            <a:r>
              <a:rPr lang="en-GB" dirty="0"/>
              <a:t>01268 520785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FC9C27-2321-4A0B-AF5B-6AD8A14A5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3017"/>
            <a:ext cx="8220456" cy="348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8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A752FE-A4CF-4C0C-B2FA-B6A012D28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1134" y="1761067"/>
            <a:ext cx="5691266" cy="4813469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Sale of services </a:t>
            </a:r>
          </a:p>
          <a:p>
            <a:endParaRPr lang="en-GB" dirty="0"/>
          </a:p>
          <a:p>
            <a:r>
              <a:rPr lang="en-GB" dirty="0"/>
              <a:t>Sale of merchandise (online/events/hubs)</a:t>
            </a:r>
          </a:p>
          <a:p>
            <a:endParaRPr lang="en-GB" dirty="0"/>
          </a:p>
          <a:p>
            <a:r>
              <a:rPr lang="en-GB" dirty="0"/>
              <a:t>Grants</a:t>
            </a:r>
          </a:p>
          <a:p>
            <a:endParaRPr lang="en-GB" dirty="0"/>
          </a:p>
          <a:p>
            <a:r>
              <a:rPr lang="en-GB" dirty="0"/>
              <a:t>Essex Lottery</a:t>
            </a:r>
          </a:p>
          <a:p>
            <a:endParaRPr lang="en-GB" dirty="0"/>
          </a:p>
          <a:p>
            <a:r>
              <a:rPr lang="en-GB" dirty="0"/>
              <a:t>Donations </a:t>
            </a:r>
          </a:p>
          <a:p>
            <a:endParaRPr lang="en-GB" dirty="0"/>
          </a:p>
          <a:p>
            <a:r>
              <a:rPr lang="en-GB" dirty="0"/>
              <a:t>Amazon Wish-list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9D7046-7D45-4364-83D8-D286A391A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67266"/>
            <a:ext cx="10972800" cy="1066800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00B050"/>
                </a:solidFill>
              </a:rPr>
              <a:t>Income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442339-7CD1-483F-951F-B39AE2D23A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20" t="14846" r="32993" b="11675"/>
          <a:stretch/>
        </p:blipFill>
        <p:spPr>
          <a:xfrm>
            <a:off x="609600" y="1537842"/>
            <a:ext cx="4302177" cy="503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6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05589EE-C39F-4473-BEDA-5FC6B3181D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9602954"/>
              </p:ext>
            </p:extLst>
          </p:nvPr>
        </p:nvGraphicFramePr>
        <p:xfrm>
          <a:off x="609600" y="1038578"/>
          <a:ext cx="10972800" cy="5535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7074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79D4B9-9F8B-437E-A727-CF945FFAD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5404" y="1577401"/>
            <a:ext cx="10105292" cy="1565031"/>
          </a:xfrm>
        </p:spPr>
        <p:txBody>
          <a:bodyPr>
            <a:normAutofit fontScale="92500"/>
          </a:bodyPr>
          <a:lstStyle/>
          <a:p>
            <a:r>
              <a:rPr lang="en-GB" dirty="0"/>
              <a:t>Sustainable business that reinvests back into localised wellbeing</a:t>
            </a:r>
          </a:p>
          <a:p>
            <a:endParaRPr lang="en-GB" dirty="0"/>
          </a:p>
          <a:p>
            <a:r>
              <a:rPr lang="en-GB" dirty="0"/>
              <a:t>Create easily assessable, inclusive service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BFA373-368B-49F9-A1ED-B3AB62B1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1066800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00B050"/>
                </a:solidFill>
              </a:rPr>
              <a:t>Vision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C1F02B-D61A-444C-B774-4967CF948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338" y="3234259"/>
            <a:ext cx="4788137" cy="3295284"/>
          </a:xfrm>
          <a:prstGeom prst="rect">
            <a:avLst/>
          </a:prstGeom>
        </p:spPr>
      </p:pic>
      <p:pic>
        <p:nvPicPr>
          <p:cNvPr id="3074" name="Picture 2" descr="Image result for binoculars">
            <a:extLst>
              <a:ext uri="{FF2B5EF4-FFF2-40B4-BE49-F238E27FC236}">
                <a16:creationId xmlns:a16="http://schemas.microsoft.com/office/drawing/2014/main" id="{4777C3A0-A4F2-45BD-AC76-296BF7777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7498"/>
            <a:ext cx="2205404" cy="220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1FFA97C1-303F-4AEA-B8E4-C78CBB2949BF}"/>
              </a:ext>
            </a:extLst>
          </p:cNvPr>
          <p:cNvSpPr txBox="1">
            <a:spLocks/>
          </p:cNvSpPr>
          <p:nvPr/>
        </p:nvSpPr>
        <p:spPr>
          <a:xfrm>
            <a:off x="458666" y="3142432"/>
            <a:ext cx="10714892" cy="2838565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  <a:p>
            <a:r>
              <a:rPr lang="en-GB" dirty="0"/>
              <a:t>Driven and propelled by clients</a:t>
            </a:r>
          </a:p>
          <a:p>
            <a:endParaRPr lang="en-GB" dirty="0"/>
          </a:p>
          <a:p>
            <a:r>
              <a:rPr lang="en-GB" dirty="0"/>
              <a:t>Up-skill clients to employment ready</a:t>
            </a:r>
          </a:p>
          <a:p>
            <a:endParaRPr lang="en-GB" dirty="0"/>
          </a:p>
          <a:p>
            <a:r>
              <a:rPr lang="en-GB" dirty="0"/>
              <a:t>Innovative approach to wellbeing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229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0C3ABB-8C77-42D7-BC39-4F4BF9BB0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3385" y="1893980"/>
            <a:ext cx="7678615" cy="4325112"/>
          </a:xfrm>
        </p:spPr>
        <p:txBody>
          <a:bodyPr>
            <a:normAutofit/>
          </a:bodyPr>
          <a:lstStyle/>
          <a:p>
            <a:r>
              <a:rPr lang="en-GB" dirty="0"/>
              <a:t>Tackle root cause</a:t>
            </a:r>
          </a:p>
          <a:p>
            <a:r>
              <a:rPr lang="en-GB" dirty="0"/>
              <a:t>Building community to establish asset friendly approach</a:t>
            </a:r>
          </a:p>
          <a:p>
            <a:r>
              <a:rPr lang="en-GB" dirty="0"/>
              <a:t>Bridging the gap between services</a:t>
            </a:r>
          </a:p>
          <a:p>
            <a:r>
              <a:rPr lang="en-GB" dirty="0"/>
              <a:t>Build on local knowledge</a:t>
            </a:r>
          </a:p>
          <a:p>
            <a:r>
              <a:rPr lang="en-GB" dirty="0"/>
              <a:t>Strong preventative resources established </a:t>
            </a:r>
          </a:p>
          <a:p>
            <a:r>
              <a:rPr lang="en-GB" dirty="0"/>
              <a:t>Reduction on NHS resources</a:t>
            </a:r>
          </a:p>
          <a:p>
            <a:r>
              <a:rPr lang="en-GB" dirty="0"/>
              <a:t>Reduce offending and reoffending </a:t>
            </a:r>
          </a:p>
          <a:p>
            <a:r>
              <a:rPr lang="en-GB" dirty="0"/>
              <a:t>Build community cohesion &amp; identity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580417-FE10-4975-8D96-1363EDFED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1138" y="613351"/>
            <a:ext cx="10972800" cy="1066800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00B050"/>
                </a:solidFill>
              </a:rPr>
              <a:t>Basildon Borough Wellbeing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DE3489-B53B-4B0D-8F22-1F9E5C0F3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4800" y="5603630"/>
            <a:ext cx="1279969" cy="12543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176ED4-4A1E-419A-9C49-545E10D37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1" y="316523"/>
            <a:ext cx="4396154" cy="635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9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89B988-1827-4383-8B22-5E37AE160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93" y="1623647"/>
            <a:ext cx="10972800" cy="2901460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Highly skilled team</a:t>
            </a:r>
          </a:p>
          <a:p>
            <a:r>
              <a:rPr lang="en-GB" dirty="0"/>
              <a:t>Reach into the community</a:t>
            </a:r>
          </a:p>
          <a:p>
            <a:r>
              <a:rPr lang="en-GB" dirty="0"/>
              <a:t>Local knowledge</a:t>
            </a:r>
          </a:p>
          <a:p>
            <a:r>
              <a:rPr lang="en-GB" dirty="0"/>
              <a:t>Excellent relationships and trusted partner</a:t>
            </a:r>
          </a:p>
          <a:p>
            <a:r>
              <a:rPr lang="en-GB" dirty="0"/>
              <a:t>Over deliver on projects </a:t>
            </a:r>
          </a:p>
          <a:p>
            <a:r>
              <a:rPr lang="en-GB" dirty="0"/>
              <a:t>Professional and holistic relationship </a:t>
            </a:r>
          </a:p>
          <a:p>
            <a:r>
              <a:rPr lang="en-GB" dirty="0"/>
              <a:t>Feed into a whole system approach</a:t>
            </a:r>
          </a:p>
          <a:p>
            <a:r>
              <a:rPr lang="en-GB" b="1" dirty="0"/>
              <a:t>A</a:t>
            </a:r>
            <a:r>
              <a:rPr lang="en-GB" dirty="0"/>
              <a:t>sset </a:t>
            </a:r>
            <a:r>
              <a:rPr lang="en-GB" b="1" dirty="0"/>
              <a:t>B</a:t>
            </a:r>
            <a:r>
              <a:rPr lang="en-GB" dirty="0"/>
              <a:t>ased </a:t>
            </a:r>
            <a:r>
              <a:rPr lang="en-GB" b="1" dirty="0"/>
              <a:t>C</a:t>
            </a:r>
            <a:r>
              <a:rPr lang="en-GB" dirty="0"/>
              <a:t>ommunity </a:t>
            </a:r>
            <a:r>
              <a:rPr lang="en-GB" b="1" dirty="0"/>
              <a:t>D</a:t>
            </a:r>
            <a:r>
              <a:rPr lang="en-GB" dirty="0"/>
              <a:t>evelopment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33B494-C085-438F-97DD-411DE64AD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93" y="556847"/>
            <a:ext cx="109728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00B050"/>
                </a:solidFill>
              </a:rPr>
              <a:t>Why Motivated Minds are Best Placed to Deliver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29600C-7D5F-4045-B526-A850FE3A4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785" y="4525107"/>
            <a:ext cx="9617415" cy="281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0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A6767A-350D-457B-BF8A-A03A7FE1FB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74985"/>
            <a:ext cx="11125200" cy="416188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324E3C0-BE98-4BC6-A4E8-056BCFFAE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00B050"/>
                </a:solidFill>
              </a:rPr>
              <a:t>Any Questions</a:t>
            </a:r>
          </a:p>
        </p:txBody>
      </p:sp>
    </p:spTree>
    <p:extLst>
      <p:ext uri="{BB962C8B-B14F-4D97-AF65-F5344CB8AC3E}">
        <p14:creationId xmlns:p14="http://schemas.microsoft.com/office/powerpoint/2010/main" val="283112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AAFFA1-EEBA-4842-88C9-9775F2D41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49830"/>
            <a:ext cx="5697415" cy="4850262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Conceptualised by Carla in 2011 - Officially formed in 2015</a:t>
            </a:r>
          </a:p>
          <a:p>
            <a:pPr lvl="1"/>
            <a:r>
              <a:rPr lang="en-GB" dirty="0"/>
              <a:t>Crisis Point to realisation of potential</a:t>
            </a:r>
          </a:p>
          <a:p>
            <a:endParaRPr lang="en-GB" dirty="0"/>
          </a:p>
          <a:p>
            <a:r>
              <a:rPr lang="en-GB" dirty="0"/>
              <a:t>Non-for-profit Community Interest Company – ethical business</a:t>
            </a:r>
          </a:p>
          <a:p>
            <a:endParaRPr lang="en-GB" dirty="0"/>
          </a:p>
          <a:p>
            <a:r>
              <a:rPr lang="en-GB" dirty="0"/>
              <a:t>Based in Basildon Borough </a:t>
            </a:r>
          </a:p>
          <a:p>
            <a:endParaRPr lang="en-GB" dirty="0"/>
          </a:p>
          <a:p>
            <a:r>
              <a:rPr lang="en-GB" dirty="0"/>
              <a:t>Delivering Life-long wellbeing:</a:t>
            </a:r>
          </a:p>
          <a:p>
            <a:pPr lvl="1"/>
            <a:r>
              <a:rPr lang="en-GB" dirty="0"/>
              <a:t>In the Community</a:t>
            </a:r>
          </a:p>
          <a:p>
            <a:pPr lvl="1"/>
            <a:r>
              <a:rPr lang="en-GB" dirty="0"/>
              <a:t>Employment Support</a:t>
            </a:r>
          </a:p>
          <a:p>
            <a:pPr lvl="1"/>
            <a:r>
              <a:rPr lang="en-GB" dirty="0"/>
              <a:t>Workplace Wellbeing</a:t>
            </a:r>
          </a:p>
          <a:p>
            <a:pPr lvl="1"/>
            <a:r>
              <a:rPr lang="en-GB" dirty="0"/>
              <a:t>Schools / Colleges / Youth Services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DD9DE4-5AD4-42AF-BE52-5C4C8AB85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23711"/>
            <a:ext cx="10972800" cy="1066800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00B050"/>
                </a:solidFill>
              </a:rPr>
              <a:t>Who Are Motivated Minds?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00AC45-AB75-4127-B0E1-9A1B05CC2009}"/>
              </a:ext>
            </a:extLst>
          </p:cNvPr>
          <p:cNvSpPr txBox="1"/>
          <p:nvPr/>
        </p:nvSpPr>
        <p:spPr>
          <a:xfrm>
            <a:off x="6279911" y="5403292"/>
            <a:ext cx="5720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B050"/>
                </a:solidFill>
              </a:rPr>
              <a:t>“Feeling on the brink of self-destruction and knowing MM was only a phone call away”.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F74D9F-D52B-462B-A549-F78B12283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913" y="1862061"/>
            <a:ext cx="556235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47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0FA88B-8945-46C5-9BA1-C5BC45ADF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5813" y="1825977"/>
            <a:ext cx="7677719" cy="4058295"/>
          </a:xfrm>
        </p:spPr>
        <p:txBody>
          <a:bodyPr>
            <a:normAutofit/>
          </a:bodyPr>
          <a:lstStyle/>
          <a:p>
            <a:r>
              <a:rPr lang="en-GB" dirty="0"/>
              <a:t>Founder &amp; Managing Director – Carla Andrews</a:t>
            </a:r>
            <a:r>
              <a:rPr lang="en-GB" sz="1600" dirty="0"/>
              <a:t> </a:t>
            </a:r>
          </a:p>
          <a:p>
            <a:pPr lvl="1"/>
            <a:r>
              <a:rPr lang="en-GB" dirty="0"/>
              <a:t>2 Additional Directors</a:t>
            </a:r>
          </a:p>
          <a:p>
            <a:endParaRPr lang="en-GB" sz="800" dirty="0"/>
          </a:p>
          <a:p>
            <a:r>
              <a:rPr lang="en-GB" dirty="0"/>
              <a:t>2 Part-time employed team members</a:t>
            </a:r>
          </a:p>
          <a:p>
            <a:pPr lvl="1"/>
            <a:r>
              <a:rPr lang="en-GB" dirty="0"/>
              <a:t>Coach Core Apprentice</a:t>
            </a:r>
          </a:p>
          <a:p>
            <a:pPr lvl="1"/>
            <a:r>
              <a:rPr lang="en-GB" dirty="0"/>
              <a:t>Horticultural Lead</a:t>
            </a:r>
          </a:p>
          <a:p>
            <a:endParaRPr lang="en-GB" sz="800" dirty="0"/>
          </a:p>
          <a:p>
            <a:r>
              <a:rPr lang="en-GB" dirty="0"/>
              <a:t>20 Volunteers </a:t>
            </a:r>
          </a:p>
          <a:p>
            <a:pPr lvl="1"/>
            <a:r>
              <a:rPr lang="en-GB" dirty="0"/>
              <a:t>3 full-time, 15 part-time &amp; 2 ad hoc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927451-1FEA-472B-BB59-0F52D02B4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2002"/>
            <a:ext cx="10972800" cy="1066800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00B050"/>
                </a:solidFill>
              </a:rPr>
              <a:t>The People Behind Motivated Minds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C473D9-AE50-4E1B-8167-72EF5D7083CA}"/>
              </a:ext>
            </a:extLst>
          </p:cNvPr>
          <p:cNvSpPr txBox="1"/>
          <p:nvPr/>
        </p:nvSpPr>
        <p:spPr>
          <a:xfrm>
            <a:off x="291830" y="6041447"/>
            <a:ext cx="1182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B050"/>
                </a:solidFill>
              </a:rPr>
              <a:t>“</a:t>
            </a:r>
            <a:r>
              <a:rPr lang="en-GB" sz="2800" i="1" dirty="0">
                <a:solidFill>
                  <a:srgbClr val="00B050"/>
                </a:solidFill>
              </a:rPr>
              <a:t>My mind was in the darkest place and MM gave light at the end of the tunnel”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7D6CF2-6BC0-4B4D-A1A9-B7C3D7CF7A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8" b="32199"/>
          <a:stretch/>
        </p:blipFill>
        <p:spPr>
          <a:xfrm>
            <a:off x="78468" y="1719936"/>
            <a:ext cx="4563705" cy="405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4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3E5F660-373D-43A4-9378-12DAC2394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892" y="1445399"/>
            <a:ext cx="6271076" cy="464695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To help people realise and reach their full potential, regardless of past and present circumstances. </a:t>
            </a:r>
          </a:p>
          <a:p>
            <a:endParaRPr lang="en-GB" dirty="0"/>
          </a:p>
          <a:p>
            <a:r>
              <a:rPr lang="en-GB" dirty="0"/>
              <a:t>Life-long to maximise consistent support service through transitional stages, as well as being able to work with families</a:t>
            </a:r>
          </a:p>
          <a:p>
            <a:endParaRPr lang="en-GB" dirty="0"/>
          </a:p>
          <a:p>
            <a:r>
              <a:rPr lang="en-GB" dirty="0"/>
              <a:t>Focus on early intervention &amp; building psychological life skills</a:t>
            </a:r>
          </a:p>
          <a:p>
            <a:endParaRPr lang="en-GB" dirty="0"/>
          </a:p>
          <a:p>
            <a:r>
              <a:rPr lang="en-GB" dirty="0"/>
              <a:t>Ongoing service</a:t>
            </a:r>
          </a:p>
          <a:p>
            <a:endParaRPr lang="en-GB" dirty="0"/>
          </a:p>
          <a:p>
            <a:r>
              <a:rPr lang="en-GB" dirty="0"/>
              <a:t>Pay-it-forward ethos. Social Action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2E828B-FC04-492D-B6E3-C0F5694F4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4067"/>
            <a:ext cx="10972800" cy="1066800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00B050"/>
                </a:solidFill>
              </a:rPr>
              <a:t>Why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27EA74-66BC-4DDB-8DA2-6BDB80704AA5}"/>
              </a:ext>
            </a:extLst>
          </p:cNvPr>
          <p:cNvSpPr txBox="1"/>
          <p:nvPr/>
        </p:nvSpPr>
        <p:spPr>
          <a:xfrm>
            <a:off x="6435969" y="5072916"/>
            <a:ext cx="55911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</a:rPr>
              <a:t>“</a:t>
            </a:r>
            <a:r>
              <a:rPr lang="en-GB" sz="2400" i="1" dirty="0">
                <a:solidFill>
                  <a:srgbClr val="00B050"/>
                </a:solidFill>
              </a:rPr>
              <a:t>Bridging the GAP is brilliant. Every morning I woke up with a positive attitude about it. I loved that I could meet new people”.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F62BE8-3AFB-4E53-9949-E098C5767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968" y="1430867"/>
            <a:ext cx="5451521" cy="362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C489B1-7D1C-4369-8097-677034B9E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4254" y="1595336"/>
            <a:ext cx="6554410" cy="4979200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Experience</a:t>
            </a:r>
          </a:p>
          <a:p>
            <a:pPr lvl="1"/>
            <a:r>
              <a:rPr lang="en-GB" dirty="0"/>
              <a:t>Life – Realistic Role Models</a:t>
            </a:r>
          </a:p>
          <a:p>
            <a:pPr lvl="1"/>
            <a:r>
              <a:rPr lang="en-GB" dirty="0"/>
              <a:t>Work – supporting individuals to overcome barriers</a:t>
            </a:r>
          </a:p>
          <a:p>
            <a:pPr marL="411480" lvl="1" indent="0">
              <a:buNone/>
            </a:pPr>
            <a:endParaRPr lang="en-GB" dirty="0"/>
          </a:p>
          <a:p>
            <a:r>
              <a:rPr lang="en-GB" dirty="0"/>
              <a:t>Client Empowerment</a:t>
            </a:r>
          </a:p>
          <a:p>
            <a:pPr lvl="1"/>
            <a:r>
              <a:rPr lang="en-GB" dirty="0"/>
              <a:t>Client needs – supporting clients to identify their barriers</a:t>
            </a:r>
          </a:p>
          <a:p>
            <a:pPr lvl="1"/>
            <a:r>
              <a:rPr lang="en-GB" dirty="0"/>
              <a:t>Client barriers – supporting clients to map positive interventions</a:t>
            </a:r>
          </a:p>
          <a:p>
            <a:pPr lvl="1"/>
            <a:r>
              <a:rPr lang="en-GB" dirty="0"/>
              <a:t>Variety of support – Counselling, Mentoring and Coaching </a:t>
            </a:r>
          </a:p>
          <a:p>
            <a:pPr lvl="1"/>
            <a:r>
              <a:rPr lang="en-GB" dirty="0"/>
              <a:t>Flexibility of service realistic to 2018 - </a:t>
            </a:r>
          </a:p>
          <a:p>
            <a:endParaRPr lang="en-GB" dirty="0"/>
          </a:p>
          <a:p>
            <a:r>
              <a:rPr lang="en-GB" dirty="0"/>
              <a:t>Methodology </a:t>
            </a:r>
          </a:p>
          <a:p>
            <a:pPr lvl="1"/>
            <a:r>
              <a:rPr lang="en-GB" dirty="0"/>
              <a:t>Applied Positive Psychology</a:t>
            </a:r>
          </a:p>
          <a:p>
            <a:pPr lvl="1"/>
            <a:r>
              <a:rPr lang="en-GB" dirty="0"/>
              <a:t>Coaching 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9BC467-1B52-46F9-9F95-D0C8F0C02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1066800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00B050"/>
                </a:solidFill>
              </a:rPr>
              <a:t>How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D03FA7-44B8-456E-A67B-9F953D154386}"/>
              </a:ext>
            </a:extLst>
          </p:cNvPr>
          <p:cNvSpPr txBox="1"/>
          <p:nvPr/>
        </p:nvSpPr>
        <p:spPr>
          <a:xfrm>
            <a:off x="269629" y="5456974"/>
            <a:ext cx="5416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>
                <a:solidFill>
                  <a:srgbClr val="00B050"/>
                </a:solidFill>
              </a:rPr>
              <a:t>“The team really helped me grow in confidence, for that I will be ever grateful” </a:t>
            </a:r>
          </a:p>
          <a:p>
            <a:pPr algn="ctr"/>
            <a:r>
              <a:rPr lang="en-GB" sz="2000" i="1" dirty="0">
                <a:solidFill>
                  <a:srgbClr val="00B050"/>
                </a:solidFill>
              </a:rPr>
              <a:t>- </a:t>
            </a:r>
            <a:r>
              <a:rPr lang="en-GB" sz="2000" dirty="0">
                <a:solidFill>
                  <a:srgbClr val="00B050"/>
                </a:solidFill>
              </a:rPr>
              <a:t>Foundation 4 Future Employment Attendee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CF7C89-6407-40F2-ADA7-4E88C4E1A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66" y="1714500"/>
            <a:ext cx="515318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8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C24C73-1A0E-4075-942E-FAD289EBE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923" y="1656644"/>
            <a:ext cx="10413936" cy="4768314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5 Ways to Wellbeing </a:t>
            </a:r>
          </a:p>
          <a:p>
            <a:pPr lvl="1"/>
            <a:r>
              <a:rPr lang="en-GB" dirty="0"/>
              <a:t>Connect – peer support</a:t>
            </a:r>
          </a:p>
          <a:p>
            <a:pPr lvl="1"/>
            <a:r>
              <a:rPr lang="en-GB" dirty="0"/>
              <a:t>Learn – Empowerment</a:t>
            </a:r>
          </a:p>
          <a:p>
            <a:pPr lvl="1"/>
            <a:r>
              <a:rPr lang="en-GB" dirty="0"/>
              <a:t>Physical Activity – Exercise Buddies, Walk 4 Wellbeing, Personal Challenges</a:t>
            </a:r>
          </a:p>
          <a:p>
            <a:pPr lvl="1"/>
            <a:r>
              <a:rPr lang="en-GB" dirty="0"/>
              <a:t>Give – Purposeful volunteering – Meaning &amp; Purpose</a:t>
            </a:r>
          </a:p>
          <a:p>
            <a:pPr lvl="1"/>
            <a:r>
              <a:rPr lang="en-GB" dirty="0"/>
              <a:t>Mindfulness – Workshops, Meditation &amp; Walks</a:t>
            </a:r>
          </a:p>
          <a:p>
            <a:endParaRPr lang="en-GB" dirty="0"/>
          </a:p>
          <a:p>
            <a:r>
              <a:rPr lang="en-GB" dirty="0"/>
              <a:t>Community Wellbeing Hubs</a:t>
            </a:r>
          </a:p>
          <a:p>
            <a:r>
              <a:rPr lang="en-GB" dirty="0"/>
              <a:t>Workshops</a:t>
            </a:r>
          </a:p>
          <a:p>
            <a:r>
              <a:rPr lang="en-GB" dirty="0"/>
              <a:t>Positive Activities</a:t>
            </a:r>
          </a:p>
          <a:p>
            <a:r>
              <a:rPr lang="en-GB" dirty="0"/>
              <a:t>Kids &amp; Youth Clubs</a:t>
            </a:r>
          </a:p>
          <a:p>
            <a:r>
              <a:rPr lang="en-GB" dirty="0"/>
              <a:t>Social Media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F2DD67-2F1B-405B-824B-7D913E236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89844"/>
            <a:ext cx="10972800" cy="1066800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00B050"/>
                </a:solidFill>
              </a:rPr>
              <a:t>What</a:t>
            </a:r>
          </a:p>
        </p:txBody>
      </p:sp>
      <p:pic>
        <p:nvPicPr>
          <p:cNvPr id="6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B9C8AE7-6D9D-474E-B9C4-53C38D4E3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240" y="3148925"/>
            <a:ext cx="7168983" cy="394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2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E201E81-141C-42AE-8996-7C163FC893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4708" y="1402519"/>
            <a:ext cx="9308123" cy="545548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68E3EB5-CA4D-4635-84DC-6E675658D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816" y="463062"/>
            <a:ext cx="10972800" cy="1066800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00B050"/>
                </a:solidFill>
              </a:rPr>
              <a:t>Client Journey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9DCCFF-7E4A-4F5E-9E8C-B4A4171E3BD0}"/>
              </a:ext>
            </a:extLst>
          </p:cNvPr>
          <p:cNvSpPr txBox="1"/>
          <p:nvPr/>
        </p:nvSpPr>
        <p:spPr>
          <a:xfrm>
            <a:off x="8382001" y="4527573"/>
            <a:ext cx="31066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002060"/>
                </a:solidFill>
              </a:rPr>
              <a:t>= Resilience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AB461A-4D96-419D-B821-98A804CF75CB}"/>
              </a:ext>
            </a:extLst>
          </p:cNvPr>
          <p:cNvSpPr txBox="1"/>
          <p:nvPr/>
        </p:nvSpPr>
        <p:spPr>
          <a:xfrm>
            <a:off x="363415" y="1402519"/>
            <a:ext cx="3106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002060"/>
                </a:solidFill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77373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2D07C3-10D8-4966-A9E7-AAD79E713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59" y="830916"/>
            <a:ext cx="10972800" cy="1066800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00B050"/>
                </a:solidFill>
              </a:rPr>
              <a:t>Partnerships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B75279-45FE-4B07-8899-08271FE82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4045182"/>
            <a:ext cx="2852507" cy="12299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42CE4A-731A-47EF-BD87-96C4BDB71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833" y="868151"/>
            <a:ext cx="1594252" cy="152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70BEC8-BABB-4919-AE7B-21A690E860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258" y="2320579"/>
            <a:ext cx="1719651" cy="19709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63D380-41D6-455D-8F3E-B56E8BF01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2185"/>
            <a:ext cx="1524000" cy="1617293"/>
          </a:xfrm>
          <a:prstGeom prst="rect">
            <a:avLst/>
          </a:prstGeom>
        </p:spPr>
      </p:pic>
      <p:pic>
        <p:nvPicPr>
          <p:cNvPr id="13" name="Picture 12" descr="A picture containing scissors&#10;&#10;Description generated with high confidence">
            <a:extLst>
              <a:ext uri="{FF2B5EF4-FFF2-40B4-BE49-F238E27FC236}">
                <a16:creationId xmlns:a16="http://schemas.microsoft.com/office/drawing/2014/main" id="{0FDCDCF6-CE60-491F-AA4D-8BF57ADE23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9" y="1802519"/>
            <a:ext cx="4457364" cy="990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D2EBD8-9BC8-46D7-A3E7-5C4AAF4055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" y="5271552"/>
            <a:ext cx="2973657" cy="1617293"/>
          </a:xfrm>
          <a:prstGeom prst="rect">
            <a:avLst/>
          </a:prstGeom>
        </p:spPr>
      </p:pic>
      <p:pic>
        <p:nvPicPr>
          <p:cNvPr id="1026" name="Picture 2" descr="Image result for peabody housing">
            <a:extLst>
              <a:ext uri="{FF2B5EF4-FFF2-40B4-BE49-F238E27FC236}">
                <a16:creationId xmlns:a16="http://schemas.microsoft.com/office/drawing/2014/main" id="{756FEC7F-1BA8-44B3-BB3C-9AAC0151BE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41" b="35670"/>
          <a:stretch/>
        </p:blipFill>
        <p:spPr bwMode="auto">
          <a:xfrm>
            <a:off x="6568865" y="5265333"/>
            <a:ext cx="5680191" cy="161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ignpost employment">
            <a:extLst>
              <a:ext uri="{FF2B5EF4-FFF2-40B4-BE49-F238E27FC236}">
                <a16:creationId xmlns:a16="http://schemas.microsoft.com/office/drawing/2014/main" id="{51C0DC76-43F1-4D9D-9F0F-39B929CF8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557" y="3912521"/>
            <a:ext cx="2857500" cy="148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active essex">
            <a:extLst>
              <a:ext uri="{FF2B5EF4-FFF2-40B4-BE49-F238E27FC236}">
                <a16:creationId xmlns:a16="http://schemas.microsoft.com/office/drawing/2014/main" id="{FCA69535-D839-46B9-9265-3C04A3927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807" y="2789752"/>
            <a:ext cx="4193663" cy="125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cvs basildon">
            <a:extLst>
              <a:ext uri="{FF2B5EF4-FFF2-40B4-BE49-F238E27FC236}">
                <a16:creationId xmlns:a16="http://schemas.microsoft.com/office/drawing/2014/main" id="{BB75F999-3ED0-4FA6-83AF-C5154A160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3" t="10942" r="17130" b="11879"/>
          <a:stretch/>
        </p:blipFill>
        <p:spPr bwMode="auto">
          <a:xfrm>
            <a:off x="2977408" y="5268442"/>
            <a:ext cx="3591458" cy="161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cvs basildon">
            <a:extLst>
              <a:ext uri="{FF2B5EF4-FFF2-40B4-BE49-F238E27FC236}">
                <a16:creationId xmlns:a16="http://schemas.microsoft.com/office/drawing/2014/main" id="{4D31D29F-99A1-4518-8BA2-455EB9226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700" y="3912521"/>
            <a:ext cx="3009464" cy="135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cvs basildon">
            <a:extLst>
              <a:ext uri="{FF2B5EF4-FFF2-40B4-BE49-F238E27FC236}">
                <a16:creationId xmlns:a16="http://schemas.microsoft.com/office/drawing/2014/main" id="{972EC6D5-3F42-49A9-9765-DC77A6281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934" y="1723339"/>
            <a:ext cx="2556414" cy="114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93A3A2-5A09-46F8-B338-02D133AFEE1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79623" y="3884477"/>
            <a:ext cx="2315652" cy="1802064"/>
          </a:xfrm>
          <a:prstGeom prst="rect">
            <a:avLst/>
          </a:prstGeom>
        </p:spPr>
      </p:pic>
      <p:pic>
        <p:nvPicPr>
          <p:cNvPr id="1040" name="Picture 16" descr="Image result for gateway radio 97.8">
            <a:extLst>
              <a:ext uri="{FF2B5EF4-FFF2-40B4-BE49-F238E27FC236}">
                <a16:creationId xmlns:a16="http://schemas.microsoft.com/office/drawing/2014/main" id="{309949B7-B2DC-428F-BF01-23B644F352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1" t="32978" r="29216" b="25005"/>
          <a:stretch/>
        </p:blipFill>
        <p:spPr bwMode="auto">
          <a:xfrm>
            <a:off x="9361781" y="1564795"/>
            <a:ext cx="1408212" cy="136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A74987-5E02-429A-B448-4D94160AA09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63435" y="2812818"/>
            <a:ext cx="3245313" cy="11667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41DD4A-1897-495C-9701-5AD8F675F230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1759" t="26011" r="11813" b="25069"/>
          <a:stretch/>
        </p:blipFill>
        <p:spPr>
          <a:xfrm>
            <a:off x="4498923" y="1776456"/>
            <a:ext cx="2315653" cy="10363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D4C5C9-D5FC-4C2B-956C-C762D52B4EE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81393" y="2789339"/>
            <a:ext cx="1810739" cy="1143567"/>
          </a:xfrm>
          <a:prstGeom prst="rect">
            <a:avLst/>
          </a:prstGeom>
        </p:spPr>
      </p:pic>
      <p:pic>
        <p:nvPicPr>
          <p:cNvPr id="25" name="Picture 24" descr="A close up of a clock&#10;&#10;Description generated with high confidence">
            <a:extLst>
              <a:ext uri="{FF2B5EF4-FFF2-40B4-BE49-F238E27FC236}">
                <a16:creationId xmlns:a16="http://schemas.microsoft.com/office/drawing/2014/main" id="{2FB5DBB7-EB84-44CB-A8E9-7D42F9089D1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751" y="2814367"/>
            <a:ext cx="1454009" cy="1143566"/>
          </a:xfrm>
          <a:prstGeom prst="rect">
            <a:avLst/>
          </a:prstGeom>
        </p:spPr>
      </p:pic>
      <p:pic>
        <p:nvPicPr>
          <p:cNvPr id="1042" name="Picture 18" descr="Image result for centric projects">
            <a:extLst>
              <a:ext uri="{FF2B5EF4-FFF2-40B4-BE49-F238E27FC236}">
                <a16:creationId xmlns:a16="http://schemas.microsoft.com/office/drawing/2014/main" id="{3CDF8A41-8BAE-47DC-BE45-65F32B656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7" b="29996"/>
          <a:stretch/>
        </p:blipFill>
        <p:spPr bwMode="auto">
          <a:xfrm>
            <a:off x="0" y="-17869"/>
            <a:ext cx="3232760" cy="182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FDBBCAC-4A41-4B76-AFC0-1613D949D78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85120" y="806935"/>
            <a:ext cx="1810740" cy="95599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386D6E5-9CD4-4FA1-8673-B05A1141902D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t="28422" b="29336"/>
          <a:stretch/>
        </p:blipFill>
        <p:spPr>
          <a:xfrm>
            <a:off x="7115977" y="980454"/>
            <a:ext cx="2055971" cy="868481"/>
          </a:xfrm>
          <a:prstGeom prst="rect">
            <a:avLst/>
          </a:prstGeom>
        </p:spPr>
      </p:pic>
      <p:pic>
        <p:nvPicPr>
          <p:cNvPr id="30" name="Picture 29" descr="A drawing of a face&#10;&#10;Description generated with high confidence">
            <a:extLst>
              <a:ext uri="{FF2B5EF4-FFF2-40B4-BE49-F238E27FC236}">
                <a16:creationId xmlns:a16="http://schemas.microsoft.com/office/drawing/2014/main" id="{A940A70C-4ECF-4051-8902-5882D507931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140" y="-17870"/>
            <a:ext cx="2913072" cy="94343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C887BBC-C778-41E0-93EB-8B68533C131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22" y="261677"/>
            <a:ext cx="1594237" cy="512251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E354B95E-9A94-438D-A4B2-5D88E16F5A9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742" y="-67140"/>
            <a:ext cx="2438226" cy="1162050"/>
          </a:xfrm>
          <a:prstGeom prst="rect">
            <a:avLst/>
          </a:prstGeom>
        </p:spPr>
      </p:pic>
      <p:pic>
        <p:nvPicPr>
          <p:cNvPr id="1044" name="Picture 20" descr="Image result for seetec">
            <a:extLst>
              <a:ext uri="{FF2B5EF4-FFF2-40B4-BE49-F238E27FC236}">
                <a16:creationId xmlns:a16="http://schemas.microsoft.com/office/drawing/2014/main" id="{C6357186-406F-4AC8-A2CB-F51B780B28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3" b="16254"/>
          <a:stretch/>
        </p:blipFill>
        <p:spPr bwMode="auto">
          <a:xfrm>
            <a:off x="3232760" y="-17870"/>
            <a:ext cx="3573958" cy="98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67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451BA3-5C85-44A7-9B1B-E531B9F9C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CVS</a:t>
            </a:r>
          </a:p>
          <a:p>
            <a:endParaRPr lang="en-GB" dirty="0"/>
          </a:p>
          <a:p>
            <a:r>
              <a:rPr lang="en-GB" dirty="0"/>
              <a:t>Active Essex</a:t>
            </a:r>
          </a:p>
          <a:p>
            <a:endParaRPr lang="en-GB" dirty="0"/>
          </a:p>
          <a:p>
            <a:r>
              <a:rPr lang="en-GB" dirty="0"/>
              <a:t>Essex Youth Service</a:t>
            </a:r>
          </a:p>
          <a:p>
            <a:endParaRPr lang="en-GB" dirty="0"/>
          </a:p>
          <a:p>
            <a:r>
              <a:rPr lang="en-GB" dirty="0"/>
              <a:t>Basildon Council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DA9C0D-C4EE-4361-B134-4570F8A12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57578"/>
            <a:ext cx="10972800" cy="1066800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00B050"/>
                </a:solidFill>
              </a:rPr>
              <a:t>Quality Assurance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645B1B-F4F2-4F38-9D8B-BA40A62FE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214" y="2249424"/>
            <a:ext cx="6895367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3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1">
  <a:themeElements>
    <a:clrScheme name="Motivated Minds">
      <a:dk1>
        <a:srgbClr val="002060"/>
      </a:dk1>
      <a:lt1>
        <a:srgbClr val="F2F2F2"/>
      </a:lt1>
      <a:dk2>
        <a:srgbClr val="002060"/>
      </a:dk2>
      <a:lt2>
        <a:srgbClr val="002060"/>
      </a:lt2>
      <a:accent1>
        <a:srgbClr val="003760"/>
      </a:accent1>
      <a:accent2>
        <a:srgbClr val="0070C0"/>
      </a:accent2>
      <a:accent3>
        <a:srgbClr val="7CC134"/>
      </a:accent3>
      <a:accent4>
        <a:srgbClr val="7CC134"/>
      </a:accent4>
      <a:accent5>
        <a:srgbClr val="808DA0"/>
      </a:accent5>
      <a:accent6>
        <a:srgbClr val="92D050"/>
      </a:accent6>
      <a:hlink>
        <a:srgbClr val="0070C0"/>
      </a:hlink>
      <a:folHlink>
        <a:srgbClr val="0070C0"/>
      </a:folHlink>
    </a:clrScheme>
    <a:fontScheme name="MM2014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2B68D99F-56E1-442E-BE9D-14A012547F88}" vid="{B2A1581B-5061-4DE3-A934-D38CDB473E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2925</TotalTime>
  <Words>498</Words>
  <Application>Microsoft Office PowerPoint</Application>
  <PresentationFormat>Widescreen</PresentationFormat>
  <Paragraphs>128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Calibri</vt:lpstr>
      <vt:lpstr>Cambria</vt:lpstr>
      <vt:lpstr>Georgia</vt:lpstr>
      <vt:lpstr>Wingdings 2</vt:lpstr>
      <vt:lpstr>Theme1</vt:lpstr>
      <vt:lpstr>PowerPoint Presentation</vt:lpstr>
      <vt:lpstr>Who Are Motivated Minds?</vt:lpstr>
      <vt:lpstr>The People Behind Motivated Minds</vt:lpstr>
      <vt:lpstr>Why</vt:lpstr>
      <vt:lpstr>How</vt:lpstr>
      <vt:lpstr>What</vt:lpstr>
      <vt:lpstr>Client Journey</vt:lpstr>
      <vt:lpstr>Partnerships</vt:lpstr>
      <vt:lpstr>Quality Assurance</vt:lpstr>
      <vt:lpstr>Income</vt:lpstr>
      <vt:lpstr>PowerPoint Presentation</vt:lpstr>
      <vt:lpstr>Vision</vt:lpstr>
      <vt:lpstr>Basildon Borough Wellbeing 2021</vt:lpstr>
      <vt:lpstr>Why Motivated Minds are Best Placed to Deliver</vt:lpstr>
      <vt:lpstr>Any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Carla Andrews</dc:creator>
  <cp:lastModifiedBy>carla andrews</cp:lastModifiedBy>
  <cp:revision>206</cp:revision>
  <cp:lastPrinted>2018-08-16T21:10:02Z</cp:lastPrinted>
  <dcterms:created xsi:type="dcterms:W3CDTF">2018-08-13T15:47:59Z</dcterms:created>
  <dcterms:modified xsi:type="dcterms:W3CDTF">2019-03-07T21:02:35Z</dcterms:modified>
</cp:coreProperties>
</file>